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430" r:id="rId2"/>
    <p:sldId id="460" r:id="rId3"/>
    <p:sldId id="461" r:id="rId4"/>
    <p:sldId id="455" r:id="rId5"/>
    <p:sldId id="453" r:id="rId6"/>
    <p:sldId id="459" r:id="rId7"/>
    <p:sldId id="462" r:id="rId8"/>
    <p:sldId id="433" r:id="rId9"/>
    <p:sldId id="450" r:id="rId10"/>
    <p:sldId id="431" r:id="rId11"/>
    <p:sldId id="451" r:id="rId12"/>
    <p:sldId id="452" r:id="rId13"/>
    <p:sldId id="432" r:id="rId14"/>
    <p:sldId id="456" r:id="rId15"/>
    <p:sldId id="440" r:id="rId16"/>
    <p:sldId id="441" r:id="rId17"/>
    <p:sldId id="442" r:id="rId18"/>
    <p:sldId id="443" r:id="rId19"/>
    <p:sldId id="444" r:id="rId20"/>
    <p:sldId id="445" r:id="rId21"/>
    <p:sldId id="446" r:id="rId22"/>
    <p:sldId id="447" r:id="rId23"/>
    <p:sldId id="448" r:id="rId24"/>
    <p:sldId id="449" r:id="rId25"/>
    <p:sldId id="437" r:id="rId26"/>
    <p:sldId id="464" r:id="rId27"/>
    <p:sldId id="436" r:id="rId28"/>
    <p:sldId id="458" r:id="rId29"/>
    <p:sldId id="463" r:id="rId30"/>
  </p:sldIdLst>
  <p:sldSz cx="12192000" cy="6858000"/>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Cocks" initials="FC" lastIdx="1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91D"/>
    <a:srgbClr val="3D3B41"/>
    <a:srgbClr val="FFFFFF"/>
    <a:srgbClr val="FF3300"/>
    <a:srgbClr val="080808"/>
    <a:srgbClr val="CAB118"/>
    <a:srgbClr val="95C11F"/>
    <a:srgbClr val="585454"/>
    <a:srgbClr val="137E7F"/>
    <a:srgbClr val="F6F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autoAdjust="0"/>
    <p:restoredTop sz="95179"/>
  </p:normalViewPr>
  <p:slideViewPr>
    <p:cSldViewPr snapToGrid="0">
      <p:cViewPr>
        <p:scale>
          <a:sx n="57" d="100"/>
          <a:sy n="57" d="100"/>
        </p:scale>
        <p:origin x="912" y="896"/>
      </p:cViewPr>
      <p:guideLst/>
    </p:cSldViewPr>
  </p:slideViewPr>
  <p:notesTextViewPr>
    <p:cViewPr>
      <p:scale>
        <a:sx n="105" d="100"/>
        <a:sy n="105"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1275" y="0"/>
            <a:ext cx="2946400" cy="498475"/>
          </a:xfrm>
          <a:prstGeom prst="rect">
            <a:avLst/>
          </a:prstGeom>
        </p:spPr>
        <p:txBody>
          <a:bodyPr vert="horz" lIns="91440" tIns="45720" rIns="91440" bIns="45720" rtlCol="0"/>
          <a:lstStyle>
            <a:lvl1pPr algn="r">
              <a:defRPr sz="1200"/>
            </a:lvl1pPr>
          </a:lstStyle>
          <a:p>
            <a:fld id="{C9DED929-9198-F546-AE3E-7D18D1F06998}" type="datetimeFigureOut">
              <a:rPr lang="en-US" smtClean="0"/>
              <a:t>11/8/17</a:t>
            </a:fld>
            <a:endParaRPr lang="en-US"/>
          </a:p>
        </p:txBody>
      </p:sp>
      <p:sp>
        <p:nvSpPr>
          <p:cNvPr id="4" name="Slide Image Placeholder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8375"/>
            <a:ext cx="5440363" cy="39100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338"/>
            <a:ext cx="2946400" cy="4984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1275" y="9431338"/>
            <a:ext cx="2946400" cy="498475"/>
          </a:xfrm>
          <a:prstGeom prst="rect">
            <a:avLst/>
          </a:prstGeom>
        </p:spPr>
        <p:txBody>
          <a:bodyPr vert="horz" lIns="91440" tIns="45720" rIns="91440" bIns="45720" rtlCol="0" anchor="b"/>
          <a:lstStyle>
            <a:lvl1pPr algn="r">
              <a:defRPr sz="1200"/>
            </a:lvl1pPr>
          </a:lstStyle>
          <a:p>
            <a:fld id="{DC903EF5-EE94-E440-90E0-BE4DEDD12BC2}" type="slidenum">
              <a:rPr lang="en-US" smtClean="0"/>
              <a:t>‹#›</a:t>
            </a:fld>
            <a:endParaRPr lang="en-US"/>
          </a:p>
        </p:txBody>
      </p:sp>
    </p:spTree>
    <p:extLst>
      <p:ext uri="{BB962C8B-B14F-4D97-AF65-F5344CB8AC3E}">
        <p14:creationId xmlns:p14="http://schemas.microsoft.com/office/powerpoint/2010/main" val="29140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talk about paradigm change and how</a:t>
            </a:r>
            <a:r>
              <a:rPr lang="en-US" baseline="0" dirty="0" smtClean="0"/>
              <a:t> a trip to Dar </a:t>
            </a:r>
            <a:r>
              <a:rPr lang="en-US" baseline="0" dirty="0" err="1" smtClean="0"/>
              <a:t>Es</a:t>
            </a:r>
            <a:r>
              <a:rPr lang="en-US" baseline="0" dirty="0" smtClean="0"/>
              <a:t> Salaam in November 2016 has set up  change of events leading to how we use elastic computing approaching the collection, management and exploitation of UAV imagery for the Humanitarian sector.</a:t>
            </a:r>
          </a:p>
          <a:p>
            <a:endParaRPr lang="en-US" baseline="0" dirty="0" smtClean="0"/>
          </a:p>
          <a:p>
            <a:r>
              <a:rPr lang="en-US" baseline="0" dirty="0" smtClean="0"/>
              <a:t>Maps – This is ultimately about the value of Maps.</a:t>
            </a:r>
          </a:p>
          <a:p>
            <a:endParaRPr lang="en-US" baseline="0" dirty="0" smtClean="0"/>
          </a:p>
          <a:p>
            <a:r>
              <a:rPr lang="en-US" baseline="0" dirty="0" smtClean="0"/>
              <a:t>Drones</a:t>
            </a:r>
          </a:p>
          <a:p>
            <a:endParaRPr lang="en-US" baseline="0" dirty="0" smtClean="0"/>
          </a:p>
          <a:p>
            <a:r>
              <a:rPr lang="en-US" baseline="0" dirty="0" smtClean="0"/>
              <a:t>Mapping- The recognition of the value of maps – in this example it is for humanitarian services and support and how technology can be used to improve the situation and deliver an outcome </a:t>
            </a:r>
            <a:r>
              <a:rPr lang="en-US" baseline="0" dirty="0" err="1" smtClean="0"/>
              <a:t>tha</a:t>
            </a:r>
            <a:r>
              <a:rPr lang="en-US" baseline="0" dirty="0" smtClean="0"/>
              <a:t> is understood. </a:t>
            </a:r>
          </a:p>
          <a:p>
            <a:endParaRPr lang="en-US" baseline="0" dirty="0" smtClean="0"/>
          </a:p>
          <a:p>
            <a:r>
              <a:rPr lang="en-US" baseline="0" dirty="0" smtClean="0"/>
              <a:t>Software</a:t>
            </a:r>
          </a:p>
          <a:p>
            <a:endParaRPr lang="en-US" baseline="0" dirty="0" smtClean="0"/>
          </a:p>
          <a:p>
            <a:r>
              <a:rPr lang="en-US" baseline="0" dirty="0" smtClean="0"/>
              <a:t>Image processing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a:t>
            </a:fld>
            <a:endParaRPr lang="en-US"/>
          </a:p>
        </p:txBody>
      </p:sp>
    </p:spTree>
    <p:extLst>
      <p:ext uri="{BB962C8B-B14F-4D97-AF65-F5344CB8AC3E}">
        <p14:creationId xmlns:p14="http://schemas.microsoft.com/office/powerpoint/2010/main" val="1899498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a:t>
            </a:r>
            <a:r>
              <a:rPr lang="en-US" baseline="0" dirty="0" smtClean="0"/>
              <a:t> on photogrammetry</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17</a:t>
            </a:fld>
            <a:endParaRPr lang="en-US"/>
          </a:p>
        </p:txBody>
      </p:sp>
    </p:spTree>
    <p:extLst>
      <p:ext uri="{BB962C8B-B14F-4D97-AF65-F5344CB8AC3E}">
        <p14:creationId xmlns:p14="http://schemas.microsoft.com/office/powerpoint/2010/main" val="1532241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on photogrammetry and some</a:t>
            </a:r>
            <a:r>
              <a:rPr lang="en-US" baseline="0" dirty="0" smtClean="0"/>
              <a:t> of the </a:t>
            </a:r>
            <a:r>
              <a:rPr lang="en-US" baseline="0" dirty="0" err="1" smtClean="0"/>
              <a:t>nity</a:t>
            </a:r>
            <a:r>
              <a:rPr lang="en-US" baseline="0" dirty="0" smtClean="0"/>
              <a:t> gritty of what has been going on</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18</a:t>
            </a:fld>
            <a:endParaRPr lang="en-US"/>
          </a:p>
        </p:txBody>
      </p:sp>
    </p:spTree>
    <p:extLst>
      <p:ext uri="{BB962C8B-B14F-4D97-AF65-F5344CB8AC3E}">
        <p14:creationId xmlns:p14="http://schemas.microsoft.com/office/powerpoint/2010/main" val="81227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a:t>
            </a:r>
            <a:r>
              <a:rPr lang="en-US" baseline="0" dirty="0" smtClean="0"/>
              <a:t> on photogrammetry futures</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19</a:t>
            </a:fld>
            <a:endParaRPr lang="en-US"/>
          </a:p>
        </p:txBody>
      </p:sp>
    </p:spTree>
    <p:extLst>
      <p:ext uri="{BB962C8B-B14F-4D97-AF65-F5344CB8AC3E}">
        <p14:creationId xmlns:p14="http://schemas.microsoft.com/office/powerpoint/2010/main" val="1454200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 on </a:t>
            </a:r>
            <a:r>
              <a:rPr lang="en-US" dirty="0" err="1" smtClean="0"/>
              <a:t>photogramm</a:t>
            </a:r>
            <a:r>
              <a:rPr lang="en-US" dirty="0" smtClean="0"/>
              <a:t> and </a:t>
            </a:r>
            <a:r>
              <a:rPr lang="en-US" dirty="0" err="1" smtClean="0"/>
              <a:t>phil</a:t>
            </a:r>
            <a:r>
              <a:rPr lang="en-US" dirty="0" smtClean="0"/>
              <a:t> on</a:t>
            </a:r>
            <a:r>
              <a:rPr lang="en-US" baseline="0" dirty="0" smtClean="0"/>
              <a:t> scaling</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20</a:t>
            </a:fld>
            <a:endParaRPr lang="en-US"/>
          </a:p>
        </p:txBody>
      </p:sp>
    </p:spTree>
    <p:extLst>
      <p:ext uri="{BB962C8B-B14F-4D97-AF65-F5344CB8AC3E}">
        <p14:creationId xmlns:p14="http://schemas.microsoft.com/office/powerpoint/2010/main" val="1865172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t>
            </a:r>
            <a:r>
              <a:rPr lang="en-US" dirty="0" err="1" smtClean="0"/>
              <a:t>qualiity</a:t>
            </a:r>
            <a:r>
              <a:rPr lang="en-US" dirty="0" smtClean="0"/>
              <a:t> is </a:t>
            </a:r>
            <a:r>
              <a:rPr lang="en-US" dirty="0" err="1" smtClean="0"/>
              <a:t>criitcal</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22</a:t>
            </a:fld>
            <a:endParaRPr lang="en-US"/>
          </a:p>
        </p:txBody>
      </p:sp>
    </p:spTree>
    <p:extLst>
      <p:ext uri="{BB962C8B-B14F-4D97-AF65-F5344CB8AC3E}">
        <p14:creationId xmlns:p14="http://schemas.microsoft.com/office/powerpoint/2010/main" val="256256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 about data quality</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23</a:t>
            </a:fld>
            <a:endParaRPr lang="en-US"/>
          </a:p>
        </p:txBody>
      </p:sp>
    </p:spTree>
    <p:extLst>
      <p:ext uri="{BB962C8B-B14F-4D97-AF65-F5344CB8AC3E}">
        <p14:creationId xmlns:p14="http://schemas.microsoft.com/office/powerpoint/2010/main" val="1058878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the data out and shown ( we are talking about TB’s of imagery)</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25</a:t>
            </a:fld>
            <a:endParaRPr lang="en-US"/>
          </a:p>
        </p:txBody>
      </p:sp>
    </p:spTree>
    <p:extLst>
      <p:ext uri="{BB962C8B-B14F-4D97-AF65-F5344CB8AC3E}">
        <p14:creationId xmlns:p14="http://schemas.microsoft.com/office/powerpoint/2010/main" val="2087816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27</a:t>
            </a:fld>
            <a:endParaRPr lang="en-US"/>
          </a:p>
        </p:txBody>
      </p:sp>
    </p:spTree>
    <p:extLst>
      <p:ext uri="{BB962C8B-B14F-4D97-AF65-F5344CB8AC3E}">
        <p14:creationId xmlns:p14="http://schemas.microsoft.com/office/powerpoint/2010/main" val="200432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geographers, cartography is their trusted ally in achieving genius. Its power to combine multiple datasets, extract complex information and bring together in an elegant display makes the map the geographer’s purist </a:t>
            </a:r>
            <a:r>
              <a:rPr lang="en-US" sz="1200" kern="1200" dirty="0" err="1">
                <a:solidFill>
                  <a:schemeClr val="tx1"/>
                </a:solidFill>
                <a:effectLst/>
                <a:latin typeface="+mn-lt"/>
                <a:ea typeface="+mn-ea"/>
                <a:cs typeface="+mn-cs"/>
              </a:rPr>
              <a:t>visualisation</a:t>
            </a:r>
            <a:r>
              <a:rPr lang="en-US" sz="1200" kern="1200" dirty="0">
                <a:solidFill>
                  <a:schemeClr val="tx1"/>
                </a:solidFill>
                <a:effectLst/>
                <a:latin typeface="+mn-lt"/>
                <a:ea typeface="+mn-ea"/>
                <a:cs typeface="+mn-cs"/>
              </a:rPr>
              <a:t> tool.  One which we can and must continue to embrace as the world of data grows and is constantly changing it has never been more important to create clear and easily recognizable maps.</a:t>
            </a:r>
          </a:p>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3</a:t>
            </a:fld>
            <a:endParaRPr lang="en-US"/>
          </a:p>
        </p:txBody>
      </p:sp>
    </p:spTree>
    <p:extLst>
      <p:ext uri="{BB962C8B-B14F-4D97-AF65-F5344CB8AC3E}">
        <p14:creationId xmlns:p14="http://schemas.microsoft.com/office/powerpoint/2010/main" val="1410199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these we have the new technologies</a:t>
            </a:r>
            <a:r>
              <a:rPr lang="en-US" baseline="0" dirty="0"/>
              <a:t> and a shift in technology in hardware ( use)  , which can be matched in software and processing</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4</a:t>
            </a:fld>
            <a:endParaRPr lang="en-US"/>
          </a:p>
        </p:txBody>
      </p:sp>
    </p:spTree>
    <p:extLst>
      <p:ext uri="{BB962C8B-B14F-4D97-AF65-F5344CB8AC3E}">
        <p14:creationId xmlns:p14="http://schemas.microsoft.com/office/powerpoint/2010/main" val="162337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5</a:t>
            </a:fld>
            <a:endParaRPr lang="en-US"/>
          </a:p>
        </p:txBody>
      </p:sp>
    </p:spTree>
    <p:extLst>
      <p:ext uri="{BB962C8B-B14F-4D97-AF65-F5344CB8AC3E}">
        <p14:creationId xmlns:p14="http://schemas.microsoft.com/office/powerpoint/2010/main" val="1247314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6</a:t>
            </a:fld>
            <a:endParaRPr lang="en-US"/>
          </a:p>
        </p:txBody>
      </p:sp>
    </p:spTree>
    <p:extLst>
      <p:ext uri="{BB962C8B-B14F-4D97-AF65-F5344CB8AC3E}">
        <p14:creationId xmlns:p14="http://schemas.microsoft.com/office/powerpoint/2010/main" val="156768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8</a:t>
            </a:fld>
            <a:endParaRPr lang="en-US"/>
          </a:p>
        </p:txBody>
      </p:sp>
    </p:spTree>
    <p:extLst>
      <p:ext uri="{BB962C8B-B14F-4D97-AF65-F5344CB8AC3E}">
        <p14:creationId xmlns:p14="http://schemas.microsoft.com/office/powerpoint/2010/main" val="1632231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11</a:t>
            </a:fld>
            <a:endParaRPr lang="en-US"/>
          </a:p>
        </p:txBody>
      </p:sp>
    </p:spTree>
    <p:extLst>
      <p:ext uri="{BB962C8B-B14F-4D97-AF65-F5344CB8AC3E}">
        <p14:creationId xmlns:p14="http://schemas.microsoft.com/office/powerpoint/2010/main" val="958864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Ortho imagery, DTM, DSM, 3D, Volumes </a:t>
            </a:r>
            <a:r>
              <a:rPr lang="en-US" dirty="0" err="1"/>
              <a:t>etc</a:t>
            </a:r>
            <a:r>
              <a:rPr lang="en-US" dirty="0"/>
              <a:t> </a:t>
            </a:r>
            <a:r>
              <a:rPr lang="en-US" dirty="0" err="1"/>
              <a:t>etc</a:t>
            </a:r>
            <a:r>
              <a:rPr lang="en-US" dirty="0"/>
              <a:t> </a:t>
            </a:r>
            <a:r>
              <a:rPr lang="en-US" dirty="0" err="1"/>
              <a:t>etc</a:t>
            </a:r>
            <a:r>
              <a:rPr lang="en-US" dirty="0"/>
              <a:t> what is UAV imagery good for</a:t>
            </a:r>
          </a:p>
          <a:p>
            <a:endParaRPr lang="en-US" dirty="0"/>
          </a:p>
          <a:p>
            <a:r>
              <a:rPr lang="en-US" dirty="0"/>
              <a:t>A </a:t>
            </a:r>
            <a:r>
              <a:rPr lang="en-US" dirty="0" err="1"/>
              <a:t>Photgrammerty</a:t>
            </a:r>
            <a:r>
              <a:rPr lang="en-US" dirty="0"/>
              <a:t> 101</a:t>
            </a:r>
            <a:r>
              <a:rPr lang="en-US" baseline="0" dirty="0"/>
              <a:t> from Steve and where computers fit </a:t>
            </a:r>
            <a:r>
              <a:rPr lang="en-US" baseline="0" dirty="0" smtClean="0"/>
              <a:t>in</a:t>
            </a:r>
          </a:p>
          <a:p>
            <a:endParaRPr lang="en-US" baseline="0" dirty="0" smtClean="0"/>
          </a:p>
          <a:p>
            <a:r>
              <a:rPr lang="en-US" baseline="0" dirty="0" smtClean="0"/>
              <a:t>The belief that data and UAV imagery for Humanitarian and Ecological purposes should be available – The federation of datasets now</a:t>
            </a:r>
          </a:p>
          <a:p>
            <a:endParaRPr lang="en-US" baseline="0"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4C45F43F-9BC6-4454-8275-BE0A2FEDE499}" type="slidenum">
              <a:rPr lang="en-US" smtClean="0"/>
              <a:t>15</a:t>
            </a:fld>
            <a:endParaRPr lang="en-US"/>
          </a:p>
        </p:txBody>
      </p:sp>
    </p:spTree>
    <p:extLst>
      <p:ext uri="{BB962C8B-B14F-4D97-AF65-F5344CB8AC3E}">
        <p14:creationId xmlns:p14="http://schemas.microsoft.com/office/powerpoint/2010/main" val="1090386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benefits</a:t>
            </a:r>
            <a:r>
              <a:rPr lang="en-US" baseline="0" dirty="0" smtClean="0"/>
              <a:t> of UAV and photogrammetry in Ecology and Hum</a:t>
            </a:r>
            <a:endParaRPr lang="en-US" dirty="0"/>
          </a:p>
          <a:p>
            <a:endParaRPr lang="en-US" dirty="0"/>
          </a:p>
        </p:txBody>
      </p:sp>
      <p:sp>
        <p:nvSpPr>
          <p:cNvPr id="4" name="Slide Number Placeholder 3"/>
          <p:cNvSpPr>
            <a:spLocks noGrp="1"/>
          </p:cNvSpPr>
          <p:nvPr>
            <p:ph type="sldNum" sz="quarter" idx="10"/>
          </p:nvPr>
        </p:nvSpPr>
        <p:spPr/>
        <p:txBody>
          <a:bodyPr/>
          <a:lstStyle/>
          <a:p>
            <a:fld id="{4C45F43F-9BC6-4454-8275-BE0A2FEDE499}" type="slidenum">
              <a:rPr lang="en-US" smtClean="0"/>
              <a:t>16</a:t>
            </a:fld>
            <a:endParaRPr lang="en-US"/>
          </a:p>
        </p:txBody>
      </p:sp>
    </p:spTree>
    <p:extLst>
      <p:ext uri="{BB962C8B-B14F-4D97-AF65-F5344CB8AC3E}">
        <p14:creationId xmlns:p14="http://schemas.microsoft.com/office/powerpoint/2010/main" val="155759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810872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8804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2544578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EAECD06-BAE6-4119-8335-9214FA171C8A}" type="datetimeFigureOut">
              <a:rPr lang="en-GB" smtClean="0"/>
              <a:t>08/11/2017</a:t>
            </a:fld>
            <a:endParaRPr lang="en-GB" dirty="0"/>
          </a:p>
        </p:txBody>
      </p:sp>
      <p:sp>
        <p:nvSpPr>
          <p:cNvPr id="4" name="Footer Placeholder 3"/>
          <p:cNvSpPr>
            <a:spLocks noGrp="1"/>
          </p:cNvSpPr>
          <p:nvPr>
            <p:ph type="ftr" sz="quarter" idx="11"/>
          </p:nvPr>
        </p:nvSpPr>
        <p:spPr/>
        <p:txBody>
          <a:bodyPr/>
          <a:lstStyle/>
          <a:p>
            <a:endParaRPr lang="en-GB"/>
          </a:p>
        </p:txBody>
      </p:sp>
      <p:graphicFrame>
        <p:nvGraphicFramePr>
          <p:cNvPr id="5" name="Table 4"/>
          <p:cNvGraphicFramePr>
            <a:graphicFrameLocks noGrp="1"/>
          </p:cNvGraphicFramePr>
          <p:nvPr userDrawn="1">
            <p:extLst>
              <p:ext uri="{D42A27DB-BD31-4B8C-83A1-F6EECF244321}">
                <p14:modId xmlns:p14="http://schemas.microsoft.com/office/powerpoint/2010/main" val="2803072168"/>
              </p:ext>
            </p:extLst>
          </p:nvPr>
        </p:nvGraphicFramePr>
        <p:xfrm>
          <a:off x="1811593" y="2312488"/>
          <a:ext cx="5100484" cy="2112028"/>
        </p:xfrm>
        <a:graphic>
          <a:graphicData uri="http://schemas.openxmlformats.org/drawingml/2006/table">
            <a:tbl>
              <a:tblPr firstRow="1">
                <a:tableStyleId>{0E3FDE45-AF77-4B5C-9715-49D594BDF05E}</a:tableStyleId>
              </a:tblPr>
              <a:tblGrid>
                <a:gridCol w="2550242">
                  <a:extLst>
                    <a:ext uri="{9D8B030D-6E8A-4147-A177-3AD203B41FA5}">
                      <a16:colId xmlns:a16="http://schemas.microsoft.com/office/drawing/2014/main" xmlns="" val="20000"/>
                    </a:ext>
                  </a:extLst>
                </a:gridCol>
                <a:gridCol w="2550242">
                  <a:extLst>
                    <a:ext uri="{9D8B030D-6E8A-4147-A177-3AD203B41FA5}">
                      <a16:colId xmlns:a16="http://schemas.microsoft.com/office/drawing/2014/main" xmlns="" val="20001"/>
                    </a:ext>
                  </a:extLst>
                </a:gridCol>
              </a:tblGrid>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dirty="0">
                        <a:solidFill>
                          <a:srgbClr val="3D3B41"/>
                        </a:solidFill>
                        <a:latin typeface="Century Gothic" panose="020B0502020202020204" pitchFamily="34" charset="0"/>
                      </a:endParaRPr>
                    </a:p>
                  </a:txBody>
                  <a:tcPr/>
                </a:tc>
                <a:extLst>
                  <a:ext uri="{0D108BD9-81ED-4DB2-BD59-A6C34878D82A}">
                    <a16:rowId xmlns:a16="http://schemas.microsoft.com/office/drawing/2014/main" xmlns="" val="10000"/>
                  </a:ext>
                </a:extLst>
              </a:tr>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a:solidFill>
                          <a:srgbClr val="3D3B41"/>
                        </a:solidFill>
                        <a:latin typeface="Century Gothic" panose="020B0502020202020204" pitchFamily="34" charset="0"/>
                      </a:endParaRPr>
                    </a:p>
                  </a:txBody>
                  <a:tcPr/>
                </a:tc>
                <a:extLst>
                  <a:ext uri="{0D108BD9-81ED-4DB2-BD59-A6C34878D82A}">
                    <a16:rowId xmlns:a16="http://schemas.microsoft.com/office/drawing/2014/main" xmlns="" val="10001"/>
                  </a:ext>
                </a:extLst>
              </a:tr>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dirty="0">
                        <a:solidFill>
                          <a:srgbClr val="3D3B41"/>
                        </a:solidFill>
                        <a:latin typeface="Century Gothic" panose="020B0502020202020204" pitchFamily="34" charset="0"/>
                      </a:endParaRPr>
                    </a:p>
                  </a:txBody>
                  <a:tcPr/>
                </a:tc>
                <a:extLst>
                  <a:ext uri="{0D108BD9-81ED-4DB2-BD59-A6C34878D82A}">
                    <a16:rowId xmlns:a16="http://schemas.microsoft.com/office/drawing/2014/main" xmlns="" val="10002"/>
                  </a:ext>
                </a:extLst>
              </a:tr>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dirty="0">
                        <a:solidFill>
                          <a:srgbClr val="3D3B41"/>
                        </a:solidFill>
                        <a:latin typeface="Century Gothic" panose="020B0502020202020204" pitchFamily="34"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93493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9832" y="365125"/>
            <a:ext cx="9893968" cy="1325563"/>
          </a:xfr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703284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2230774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59832" y="365125"/>
            <a:ext cx="9893968" cy="1325563"/>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EAECD06-BAE6-4119-8335-9214FA171C8A}" type="datetimeFigureOut">
              <a:rPr lang="en-GB" smtClean="0"/>
              <a:t>08/11/2017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545758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31388" cy="1325563"/>
          </a:xfrm>
        </p:spPr>
        <p:txBody>
          <a:bodyPr/>
          <a:lstStyle/>
          <a:p>
            <a:r>
              <a:rPr lang="en-US" dirty="0"/>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EAECD06-BAE6-4119-8335-9214FA171C8A}" type="datetimeFigureOut">
              <a:rPr lang="en-GB" smtClean="0"/>
              <a:t>08/11/2017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541753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EAECD06-BAE6-4119-8335-9214FA171C8A}" type="datetimeFigureOut">
              <a:rPr lang="en-GB" smtClean="0"/>
              <a:t>08/11/2017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27925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ECD06-BAE6-4119-8335-9214FA171C8A}" type="datetimeFigureOut">
              <a:rPr lang="en-GB" smtClean="0"/>
              <a:t>08/11/2017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12611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3248025" cy="1600200"/>
          </a:xfrm>
        </p:spPr>
        <p:txBody>
          <a:bodyPr anchor="b"/>
          <a:lstStyle>
            <a:lvl1pPr>
              <a:defRPr sz="3200"/>
            </a:lvl1pPr>
          </a:lstStyle>
          <a:p>
            <a:r>
              <a:rPr lang="en-US" dirty="0"/>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AECD06-BAE6-4119-8335-9214FA171C8A}" type="datetimeFigureOut">
              <a:rPr lang="en-GB" smtClean="0"/>
              <a:t>08/11/2017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001249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AECD06-BAE6-4119-8335-9214FA171C8A}" type="datetimeFigureOut">
              <a:rPr lang="en-GB" smtClean="0"/>
              <a:t>08/11/2017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7741963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ECD06-BAE6-4119-8335-9214FA171C8A}" type="datetimeFigureOut">
              <a:rPr lang="en-GB" smtClean="0"/>
              <a:t>08/11/2017</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0376329" y="5771253"/>
            <a:ext cx="1460501" cy="794230"/>
          </a:xfrm>
          <a:prstGeom prst="rect">
            <a:avLst/>
          </a:prstGeom>
        </p:spPr>
      </p:pic>
      <p:cxnSp>
        <p:nvCxnSpPr>
          <p:cNvPr id="9" name="Straight Connector 8"/>
          <p:cNvCxnSpPr/>
          <p:nvPr userDrawn="1"/>
        </p:nvCxnSpPr>
        <p:spPr>
          <a:xfrm>
            <a:off x="303321" y="6660346"/>
            <a:ext cx="11585359" cy="0"/>
          </a:xfrm>
          <a:prstGeom prst="line">
            <a:avLst/>
          </a:prstGeom>
          <a:ln w="19050">
            <a:solidFill>
              <a:srgbClr val="95C11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49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rgbClr val="3D3B4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D3B4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D3B4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D3B4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D3B4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D3B4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opendronemap/opendronemap" TargetMode="External"/><Relationship Id="rId4" Type="http://schemas.openxmlformats.org/officeDocument/2006/relationships/hyperlink" Target="https://github.com/posm/posm" TargetMode="External"/><Relationship Id="rId5" Type="http://schemas.openxmlformats.org/officeDocument/2006/relationships/hyperlink" Target="https://github.com/OpenDroneMap/node-OpenDroneMap" TargetMode="External"/><Relationship Id="rId6" Type="http://schemas.openxmlformats.org/officeDocument/2006/relationships/hyperlink" Target="https://github.com/opendronemap/WebODM" TargetMode="External"/><Relationship Id="rId7" Type="http://schemas.openxmlformats.org/officeDocument/2006/relationships/hyperlink" Target="https://github.com/OpenDroneMap/opendronemap-ecs"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 Id="rId3"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466" y="1012825"/>
            <a:ext cx="10515600" cy="4351338"/>
          </a:xfrm>
        </p:spPr>
        <p:txBody>
          <a:bodyPr/>
          <a:lstStyle/>
          <a:p>
            <a:pPr marL="0" indent="0">
              <a:buNone/>
            </a:pPr>
            <a:r>
              <a:rPr lang="en-US" dirty="0" smtClean="0"/>
              <a:t>AWS Elastic Computing assisting Humanitarian Action</a:t>
            </a:r>
          </a:p>
          <a:p>
            <a:pPr marL="0" indent="0">
              <a:buNone/>
            </a:pPr>
            <a:endParaRPr lang="en-US" dirty="0"/>
          </a:p>
          <a:p>
            <a:pPr marL="0" indent="0">
              <a:buNone/>
            </a:pPr>
            <a:endParaRPr lang="en-US" dirty="0" smtClean="0"/>
          </a:p>
          <a:p>
            <a:pPr marL="0" indent="0">
              <a:buNone/>
            </a:pPr>
            <a:r>
              <a:rPr lang="en-US" dirty="0" smtClean="0"/>
              <a:t>Phil Cooper – Sterling Geo </a:t>
            </a:r>
          </a:p>
          <a:p>
            <a:pPr marL="0" indent="0">
              <a:buNone/>
            </a:pPr>
            <a:endParaRPr lang="en-US" dirty="0" smtClean="0"/>
          </a:p>
          <a:p>
            <a:pPr marL="0" indent="0">
              <a:buNone/>
            </a:pPr>
            <a:endParaRPr lang="en-US" dirty="0"/>
          </a:p>
          <a:p>
            <a:pPr marL="0" indent="0">
              <a:buNone/>
            </a:pPr>
            <a:r>
              <a:rPr lang="en-US" dirty="0" smtClean="0"/>
              <a:t>Stephen Mather – Cleveland </a:t>
            </a:r>
            <a:r>
              <a:rPr lang="en-US" dirty="0" err="1" smtClean="0"/>
              <a:t>MetroParks</a:t>
            </a:r>
            <a:endParaRPr lang="en-US" dirty="0" smtClean="0"/>
          </a:p>
          <a:p>
            <a:pPr marL="0" indent="0">
              <a:buNone/>
            </a:pPr>
            <a:endParaRPr lang="en-US" dirty="0"/>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0467" y="2155560"/>
            <a:ext cx="1998133" cy="99906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467" y="3881531"/>
            <a:ext cx="2108199" cy="1110099"/>
          </a:xfrm>
          <a:prstGeom prst="rect">
            <a:avLst/>
          </a:prstGeom>
        </p:spPr>
      </p:pic>
    </p:spTree>
    <p:extLst>
      <p:ext uri="{BB962C8B-B14F-4D97-AF65-F5344CB8AC3E}">
        <p14:creationId xmlns:p14="http://schemas.microsoft.com/office/powerpoint/2010/main" val="557466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758" y="195261"/>
            <a:ext cx="9893968" cy="1325563"/>
          </a:xfrm>
        </p:spPr>
        <p:txBody>
          <a:bodyPr/>
          <a:lstStyle/>
          <a:p>
            <a:r>
              <a:rPr lang="en-US" dirty="0"/>
              <a:t>Witnessing the </a:t>
            </a:r>
            <a:r>
              <a:rPr lang="en-US" dirty="0" smtClean="0"/>
              <a:t>challenge 1</a:t>
            </a:r>
            <a:r>
              <a:rPr lang="en-US" baseline="30000" dirty="0" smtClean="0"/>
              <a:t>st</a:t>
            </a:r>
            <a:r>
              <a:rPr lang="en-US" dirty="0" smtClean="0"/>
              <a:t> hand</a:t>
            </a:r>
            <a:endParaRPr lang="en-US" dirty="0"/>
          </a:p>
        </p:txBody>
      </p:sp>
      <p:pic>
        <p:nvPicPr>
          <p:cNvPr id="4" name="VID-20161111-WA000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02758" y="1520824"/>
            <a:ext cx="8850842" cy="5015538"/>
          </a:xfrm>
        </p:spPr>
      </p:pic>
    </p:spTree>
    <p:extLst>
      <p:ext uri="{BB962C8B-B14F-4D97-AF65-F5344CB8AC3E}">
        <p14:creationId xmlns:p14="http://schemas.microsoft.com/office/powerpoint/2010/main" val="13630800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CCE12B1-B041-46B5-BB63-FCD9FC289D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9726" y="1006120"/>
            <a:ext cx="8983579" cy="4969765"/>
          </a:xfrm>
          <a:prstGeom prst="rect">
            <a:avLst/>
          </a:prstGeom>
        </p:spPr>
      </p:pic>
    </p:spTree>
    <p:extLst>
      <p:ext uri="{BB962C8B-B14F-4D97-AF65-F5344CB8AC3E}">
        <p14:creationId xmlns:p14="http://schemas.microsoft.com/office/powerpoint/2010/main" val="1380526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6B635FC-7878-4539-A15E-30A057B2CF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19726" y="1006120"/>
            <a:ext cx="8983579" cy="4969766"/>
          </a:xfrm>
          <a:prstGeom prst="rect">
            <a:avLst/>
          </a:prstGeom>
        </p:spPr>
      </p:pic>
    </p:spTree>
    <p:extLst>
      <p:ext uri="{BB962C8B-B14F-4D97-AF65-F5344CB8AC3E}">
        <p14:creationId xmlns:p14="http://schemas.microsoft.com/office/powerpoint/2010/main" val="465274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8192"/>
            <a:ext cx="9893968" cy="1325563"/>
          </a:xfrm>
        </p:spPr>
        <p:txBody>
          <a:bodyPr/>
          <a:lstStyle/>
          <a:p>
            <a:r>
              <a:rPr lang="en-US" dirty="0"/>
              <a:t>Formulating a solution</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172" y="1617577"/>
            <a:ext cx="3381302" cy="450840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080" y="2146380"/>
            <a:ext cx="6294967" cy="2905369"/>
          </a:xfrm>
          <a:prstGeom prst="rect">
            <a:avLst/>
          </a:prstGeom>
        </p:spPr>
      </p:pic>
    </p:spTree>
    <p:extLst>
      <p:ext uri="{BB962C8B-B14F-4D97-AF65-F5344CB8AC3E}">
        <p14:creationId xmlns:p14="http://schemas.microsoft.com/office/powerpoint/2010/main" val="10634367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038600" y="1306787"/>
            <a:ext cx="7188199" cy="4241037"/>
          </a:xfrm>
          <a:prstGeom prst="rect">
            <a:avLst/>
          </a:prstGeom>
        </p:spPr>
      </p:pic>
      <p:sp>
        <p:nvSpPr>
          <p:cNvPr id="4" name="Title 3"/>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200" kern="1200" dirty="0" smtClean="0">
                <a:solidFill>
                  <a:schemeClr val="bg1"/>
                </a:solidFill>
                <a:latin typeface="+mj-lt"/>
                <a:ea typeface="+mj-ea"/>
                <a:cs typeface="+mj-cs"/>
              </a:rPr>
              <a:t>Formulating </a:t>
            </a:r>
            <a:r>
              <a:rPr lang="en-US" sz="2200" kern="1200" dirty="0">
                <a:solidFill>
                  <a:schemeClr val="bg1"/>
                </a:solidFill>
                <a:latin typeface="+mj-lt"/>
                <a:ea typeface="+mj-ea"/>
                <a:cs typeface="+mj-cs"/>
              </a:rPr>
              <a:t>a solution</a:t>
            </a:r>
          </a:p>
        </p:txBody>
      </p:sp>
    </p:spTree>
    <p:extLst>
      <p:ext uri="{BB962C8B-B14F-4D97-AF65-F5344CB8AC3E}">
        <p14:creationId xmlns:p14="http://schemas.microsoft.com/office/powerpoint/2010/main" val="64139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Origins</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a:t>Computer Vision</a:t>
            </a:r>
          </a:p>
          <a:p>
            <a:r>
              <a:rPr lang="en-US" sz="2400"/>
              <a:t>Photogrammetry</a:t>
            </a:r>
          </a:p>
        </p:txBody>
      </p:sp>
    </p:spTree>
    <p:extLst>
      <p:ext uri="{BB962C8B-B14F-4D97-AF65-F5344CB8AC3E}">
        <p14:creationId xmlns:p14="http://schemas.microsoft.com/office/powerpoint/2010/main" val="853037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242" y="893327"/>
            <a:ext cx="2622135" cy="1325563"/>
          </a:xfrm>
        </p:spPr>
        <p:txBody>
          <a:bodyPr/>
          <a:lstStyle/>
          <a:p>
            <a:r>
              <a:rPr lang="en-US" dirty="0"/>
              <a:t>Purposes</a:t>
            </a:r>
          </a:p>
        </p:txBody>
      </p:sp>
      <p:sp>
        <p:nvSpPr>
          <p:cNvPr id="3" name="Content Placeholder 2"/>
          <p:cNvSpPr>
            <a:spLocks noGrp="1"/>
          </p:cNvSpPr>
          <p:nvPr>
            <p:ph idx="1"/>
          </p:nvPr>
        </p:nvSpPr>
        <p:spPr>
          <a:xfrm>
            <a:off x="1053109" y="2787574"/>
            <a:ext cx="9550400" cy="2354233"/>
          </a:xfrm>
        </p:spPr>
        <p:txBody>
          <a:bodyPr>
            <a:normAutofit/>
          </a:bodyPr>
          <a:lstStyle/>
          <a:p>
            <a:r>
              <a:rPr lang="en-US" dirty="0"/>
              <a:t>Ecology</a:t>
            </a:r>
          </a:p>
          <a:p>
            <a:r>
              <a:rPr lang="en-US" dirty="0"/>
              <a:t>Humanitarian</a:t>
            </a:r>
          </a:p>
          <a:p>
            <a:r>
              <a:rPr lang="en-US" dirty="0"/>
              <a:t>Participatory creation of data for the public </a:t>
            </a:r>
            <a:r>
              <a:rPr lang="en-US" dirty="0" smtClean="0"/>
              <a:t>good</a:t>
            </a:r>
          </a:p>
          <a:p>
            <a:r>
              <a:rPr lang="en-US" dirty="0" smtClean="0"/>
              <a:t>Support of </a:t>
            </a:r>
            <a:r>
              <a:rPr lang="en-US" dirty="0" err="1" smtClean="0"/>
              <a:t>OpenAerialDroneMap</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7315" y="-210783"/>
            <a:ext cx="3302950" cy="3302950"/>
          </a:xfrm>
          <a:prstGeom prst="rect">
            <a:avLst/>
          </a:prstGeom>
        </p:spPr>
      </p:pic>
      <p:sp>
        <p:nvSpPr>
          <p:cNvPr id="5" name="Rectangle 4"/>
          <p:cNvSpPr/>
          <p:nvPr/>
        </p:nvSpPr>
        <p:spPr>
          <a:xfrm>
            <a:off x="1716506" y="6318172"/>
            <a:ext cx="8223608" cy="307777"/>
          </a:xfrm>
          <a:prstGeom prst="rect">
            <a:avLst/>
          </a:prstGeom>
        </p:spPr>
        <p:txBody>
          <a:bodyPr wrap="square">
            <a:spAutoFit/>
          </a:bodyPr>
          <a:lstStyle/>
          <a:p>
            <a:r>
              <a:rPr lang="en-US" sz="1400" dirty="0"/>
              <a:t>http://image0-rubylane.s3.amazonaws.com/shops/suzanstreasures/VCx20-x201402.1L.jpg</a:t>
            </a:r>
          </a:p>
        </p:txBody>
      </p:sp>
    </p:spTree>
    <p:extLst>
      <p:ext uri="{BB962C8B-B14F-4D97-AF65-F5344CB8AC3E}">
        <p14:creationId xmlns:p14="http://schemas.microsoft.com/office/powerpoint/2010/main" val="401783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Photogrammetric Process</a:t>
            </a:r>
          </a:p>
        </p:txBody>
      </p:sp>
      <p:pic>
        <p:nvPicPr>
          <p:cNvPr id="5" name="Picture 4"/>
          <p:cNvPicPr>
            <a:picLocks noChangeAspect="1"/>
          </p:cNvPicPr>
          <p:nvPr/>
        </p:nvPicPr>
        <p:blipFill>
          <a:blip r:embed="rId3">
            <a:clrChange>
              <a:clrFrom>
                <a:srgbClr val="808080"/>
              </a:clrFrom>
              <a:clrTo>
                <a:srgbClr val="808080">
                  <a:alpha val="0"/>
                </a:srgbClr>
              </a:clrTo>
            </a:clrChange>
            <a:extLst>
              <a:ext uri="{28A0092B-C50C-407E-A947-70E740481C1C}">
                <a14:useLocalDpi xmlns:a14="http://schemas.microsoft.com/office/drawing/2010/main"/>
              </a:ext>
            </a:extLst>
          </a:blip>
          <a:stretch>
            <a:fillRect/>
          </a:stretch>
        </p:blipFill>
        <p:spPr>
          <a:xfrm>
            <a:off x="3453496" y="2144521"/>
            <a:ext cx="4554889" cy="2568957"/>
          </a:xfrm>
          <a:prstGeom prst="rect">
            <a:avLst/>
          </a:prstGeom>
        </p:spPr>
      </p:pic>
      <p:sp>
        <p:nvSpPr>
          <p:cNvPr id="9" name="Rectangle 8">
            <a:extLst>
              <a:ext uri="{FF2B5EF4-FFF2-40B4-BE49-F238E27FC236}">
                <a16:creationId xmlns:a16="http://schemas.microsoft.com/office/drawing/2014/main" xmlns="" id="{3939845F-0E23-47C2-9905-496917D89FC9}"/>
              </a:ext>
            </a:extLst>
          </p:cNvPr>
          <p:cNvSpPr/>
          <p:nvPr/>
        </p:nvSpPr>
        <p:spPr>
          <a:xfrm>
            <a:off x="9291484" y="2271252"/>
            <a:ext cx="2062316" cy="29791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C47CA034-007D-45B1-A11F-903C01F4DEA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03218" y="1902542"/>
            <a:ext cx="3172011" cy="3598606"/>
          </a:xfrm>
          <a:prstGeom prst="rect">
            <a:avLst/>
          </a:prstGeom>
        </p:spPr>
      </p:pic>
      <p:pic>
        <p:nvPicPr>
          <p:cNvPr id="12" name="Picture 11">
            <a:extLst>
              <a:ext uri="{FF2B5EF4-FFF2-40B4-BE49-F238E27FC236}">
                <a16:creationId xmlns:a16="http://schemas.microsoft.com/office/drawing/2014/main" xmlns="" id="{667CE756-4B5A-4B37-8718-D824AC43B7C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0529" y="2184379"/>
            <a:ext cx="1892733" cy="1419550"/>
          </a:xfrm>
          <a:prstGeom prst="rect">
            <a:avLst/>
          </a:prstGeom>
          <a:ln>
            <a:solidFill>
              <a:schemeClr val="bg1"/>
            </a:solidFill>
          </a:ln>
        </p:spPr>
      </p:pic>
      <p:pic>
        <p:nvPicPr>
          <p:cNvPr id="14" name="Picture 13">
            <a:extLst>
              <a:ext uri="{FF2B5EF4-FFF2-40B4-BE49-F238E27FC236}">
                <a16:creationId xmlns:a16="http://schemas.microsoft.com/office/drawing/2014/main" xmlns="" id="{6E35C7AD-9D5C-4F37-99EB-346FAAE72F5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2762" y="3121066"/>
            <a:ext cx="1892733" cy="1419550"/>
          </a:xfrm>
          <a:prstGeom prst="rect">
            <a:avLst/>
          </a:prstGeom>
          <a:ln>
            <a:solidFill>
              <a:schemeClr val="bg1"/>
            </a:solidFill>
          </a:ln>
        </p:spPr>
      </p:pic>
      <p:pic>
        <p:nvPicPr>
          <p:cNvPr id="16" name="Picture 15">
            <a:extLst>
              <a:ext uri="{FF2B5EF4-FFF2-40B4-BE49-F238E27FC236}">
                <a16:creationId xmlns:a16="http://schemas.microsoft.com/office/drawing/2014/main" xmlns="" id="{52E99453-49B9-4EAA-AA2A-5B04AE24C0B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5930" y="3830841"/>
            <a:ext cx="1892733" cy="1419550"/>
          </a:xfrm>
          <a:prstGeom prst="rect">
            <a:avLst/>
          </a:prstGeom>
          <a:ln>
            <a:solidFill>
              <a:schemeClr val="bg1"/>
            </a:solidFill>
          </a:ln>
        </p:spPr>
      </p:pic>
      <p:sp>
        <p:nvSpPr>
          <p:cNvPr id="17" name="Arrow: Right 16">
            <a:extLst>
              <a:ext uri="{FF2B5EF4-FFF2-40B4-BE49-F238E27FC236}">
                <a16:creationId xmlns:a16="http://schemas.microsoft.com/office/drawing/2014/main" xmlns="" id="{70E5BE64-A11E-49D0-9549-8613635E24AD}"/>
              </a:ext>
            </a:extLst>
          </p:cNvPr>
          <p:cNvSpPr/>
          <p:nvPr/>
        </p:nvSpPr>
        <p:spPr>
          <a:xfrm>
            <a:off x="1812296" y="5633884"/>
            <a:ext cx="8371465" cy="471948"/>
          </a:xfrm>
          <a:prstGeom prst="rightArrow">
            <a:avLst>
              <a:gd name="adj1" fmla="val 50000"/>
              <a:gd name="adj2" fmla="val 92352"/>
            </a:avLst>
          </a:prstGeom>
          <a:solidFill>
            <a:srgbClr val="96AE84"/>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381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a:t>
            </a:r>
          </a:p>
        </p:txBody>
      </p:sp>
      <p:sp>
        <p:nvSpPr>
          <p:cNvPr id="3" name="Content Placeholder 2"/>
          <p:cNvSpPr>
            <a:spLocks noGrp="1"/>
          </p:cNvSpPr>
          <p:nvPr>
            <p:ph idx="1"/>
          </p:nvPr>
        </p:nvSpPr>
        <p:spPr>
          <a:xfrm>
            <a:off x="838200" y="1622324"/>
            <a:ext cx="10515600" cy="5235676"/>
          </a:xfrm>
        </p:spPr>
        <p:txBody>
          <a:bodyPr>
            <a:normAutofit/>
          </a:bodyPr>
          <a:lstStyle/>
          <a:p>
            <a:endParaRPr lang="en-US" dirty="0">
              <a:hlinkClick r:id="rId3"/>
            </a:endParaRPr>
          </a:p>
          <a:p>
            <a:r>
              <a:rPr lang="en-US" dirty="0">
                <a:hlinkClick r:id="rId3"/>
              </a:rPr>
              <a:t>Command line tool</a:t>
            </a:r>
            <a:endParaRPr lang="en-US" dirty="0"/>
          </a:p>
          <a:p>
            <a:endParaRPr lang="en-US" dirty="0"/>
          </a:p>
          <a:p>
            <a:r>
              <a:rPr lang="en-US" dirty="0">
                <a:hlinkClick r:id="rId4"/>
              </a:rPr>
              <a:t>Portable OpenStreetMap (POSM)</a:t>
            </a:r>
            <a:endParaRPr lang="en-US" dirty="0"/>
          </a:p>
          <a:p>
            <a:r>
              <a:rPr lang="en-US" dirty="0">
                <a:hlinkClick r:id="rId5"/>
              </a:rPr>
              <a:t>Node-</a:t>
            </a:r>
            <a:r>
              <a:rPr lang="en-US" dirty="0" err="1">
                <a:hlinkClick r:id="rId5"/>
              </a:rPr>
              <a:t>OpenDroneMap</a:t>
            </a:r>
            <a:endParaRPr lang="en-US" dirty="0"/>
          </a:p>
          <a:p>
            <a:pPr lvl="1"/>
            <a:r>
              <a:rPr lang="en-US" dirty="0"/>
              <a:t>Web API for ODM</a:t>
            </a:r>
          </a:p>
          <a:p>
            <a:r>
              <a:rPr lang="en-US" dirty="0" err="1">
                <a:hlinkClick r:id="rId6"/>
              </a:rPr>
              <a:t>WebODM</a:t>
            </a:r>
            <a:endParaRPr lang="en-US" dirty="0"/>
          </a:p>
          <a:p>
            <a:pPr lvl="1"/>
            <a:r>
              <a:rPr lang="en-US" dirty="0"/>
              <a:t>Multi-user (Django) environment for ODM</a:t>
            </a:r>
          </a:p>
          <a:p>
            <a:r>
              <a:rPr lang="en-US" dirty="0" err="1">
                <a:hlinkClick r:id="rId7"/>
              </a:rPr>
              <a:t>OpenDroneMap-ecs</a:t>
            </a:r>
            <a:r>
              <a:rPr lang="en-US" dirty="0">
                <a:hlinkClick r:id="rId7"/>
              </a:rPr>
              <a:t> </a:t>
            </a:r>
            <a:endParaRPr lang="en-US" dirty="0"/>
          </a:p>
          <a:p>
            <a:pPr lvl="2"/>
            <a:endParaRPr lang="en-US" dirty="0"/>
          </a:p>
        </p:txBody>
      </p:sp>
    </p:spTree>
    <p:extLst>
      <p:ext uri="{BB962C8B-B14F-4D97-AF65-F5344CB8AC3E}">
        <p14:creationId xmlns:p14="http://schemas.microsoft.com/office/powerpoint/2010/main" val="131186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611" y="346173"/>
            <a:ext cx="10716126" cy="1325563"/>
          </a:xfrm>
        </p:spPr>
        <p:txBody>
          <a:bodyPr/>
          <a:lstStyle/>
          <a:p>
            <a:r>
              <a:rPr lang="en-US" dirty="0" smtClean="0"/>
              <a:t>Future of </a:t>
            </a:r>
            <a:r>
              <a:rPr lang="en-US" smtClean="0"/>
              <a:t>photogrammetry processing</a:t>
            </a:r>
            <a:endParaRPr lang="en-US" dirty="0"/>
          </a:p>
        </p:txBody>
      </p:sp>
      <p:sp>
        <p:nvSpPr>
          <p:cNvPr id="3" name="Content Placeholder 2"/>
          <p:cNvSpPr>
            <a:spLocks noGrp="1"/>
          </p:cNvSpPr>
          <p:nvPr>
            <p:ph idx="1"/>
          </p:nvPr>
        </p:nvSpPr>
        <p:spPr/>
        <p:txBody>
          <a:bodyPr/>
          <a:lstStyle/>
          <a:p>
            <a:endParaRPr lang="en-US" dirty="0"/>
          </a:p>
          <a:p>
            <a:r>
              <a:rPr lang="en-US" dirty="0">
                <a:solidFill>
                  <a:schemeClr val="tx2">
                    <a:lumMod val="90000"/>
                  </a:schemeClr>
                </a:solidFill>
              </a:rPr>
              <a:t>Quality reporting and robustness improvements</a:t>
            </a:r>
          </a:p>
          <a:p>
            <a:endParaRPr lang="en-US" dirty="0"/>
          </a:p>
          <a:p>
            <a:r>
              <a:rPr lang="en-US" dirty="0"/>
              <a:t>Scalability improvements</a:t>
            </a:r>
          </a:p>
          <a:p>
            <a:r>
              <a:rPr lang="en-US" dirty="0"/>
              <a:t>Performance improvements</a:t>
            </a:r>
          </a:p>
        </p:txBody>
      </p:sp>
      <p:pic>
        <p:nvPicPr>
          <p:cNvPr id="8" name="Picture 7">
            <a:extLst>
              <a:ext uri="{FF2B5EF4-FFF2-40B4-BE49-F238E27FC236}">
                <a16:creationId xmlns:a16="http://schemas.microsoft.com/office/drawing/2014/main" xmlns="" id="{26817EB3-E99E-4017-9C46-FE17EBC9C8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95360" y="4522628"/>
            <a:ext cx="1567603" cy="2220771"/>
          </a:xfrm>
          <a:prstGeom prst="rect">
            <a:avLst/>
          </a:prstGeom>
        </p:spPr>
      </p:pic>
      <p:sp>
        <p:nvSpPr>
          <p:cNvPr id="9" name="Rectangle 8">
            <a:extLst>
              <a:ext uri="{FF2B5EF4-FFF2-40B4-BE49-F238E27FC236}">
                <a16:creationId xmlns:a16="http://schemas.microsoft.com/office/drawing/2014/main" xmlns="" id="{B7C190C6-C10B-4C3B-AA80-DEC5E49ABBA1}"/>
              </a:ext>
            </a:extLst>
          </p:cNvPr>
          <p:cNvSpPr/>
          <p:nvPr/>
        </p:nvSpPr>
        <p:spPr>
          <a:xfrm>
            <a:off x="7930064" y="6589511"/>
            <a:ext cx="4261936" cy="307777"/>
          </a:xfrm>
          <a:prstGeom prst="rect">
            <a:avLst/>
          </a:prstGeom>
        </p:spPr>
        <p:txBody>
          <a:bodyPr wrap="none">
            <a:spAutoFit/>
          </a:bodyPr>
          <a:lstStyle/>
          <a:p>
            <a:r>
              <a:rPr lang="en-US" sz="1400" dirty="0"/>
              <a:t>http://davemilburn.deviantart.com/art/BB8-586862785</a:t>
            </a:r>
          </a:p>
        </p:txBody>
      </p:sp>
    </p:spTree>
    <p:extLst>
      <p:ext uri="{BB962C8B-B14F-4D97-AF65-F5344CB8AC3E}">
        <p14:creationId xmlns:p14="http://schemas.microsoft.com/office/powerpoint/2010/main" val="2521419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9445" r="1" b="8066"/>
          <a:stretch/>
        </p:blipFill>
        <p:spPr>
          <a:xfrm>
            <a:off x="20" y="10"/>
            <a:ext cx="12191980" cy="6857990"/>
          </a:xfrm>
          <a:prstGeom prst="rect">
            <a:avLst/>
          </a:prstGeom>
        </p:spPr>
      </p:pic>
    </p:spTree>
    <p:extLst>
      <p:ext uri="{BB962C8B-B14F-4D97-AF65-F5344CB8AC3E}">
        <p14:creationId xmlns:p14="http://schemas.microsoft.com/office/powerpoint/2010/main" val="9141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571" y="331258"/>
            <a:ext cx="9893968" cy="1325563"/>
          </a:xfrm>
        </p:spPr>
        <p:txBody>
          <a:bodyPr/>
          <a:lstStyle/>
          <a:p>
            <a:r>
              <a:rPr lang="en-US" dirty="0"/>
              <a:t>Scalability</a:t>
            </a:r>
          </a:p>
        </p:txBody>
      </p:sp>
      <p:pic>
        <p:nvPicPr>
          <p:cNvPr id="5" name="Content Placeholder 4"/>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a:stretch/>
        </p:blipFill>
        <p:spPr>
          <a:xfrm>
            <a:off x="762571" y="1825625"/>
            <a:ext cx="5257230" cy="3784976"/>
          </a:xfrm>
        </p:spPr>
      </p:pic>
      <p:sp>
        <p:nvSpPr>
          <p:cNvPr id="4" name="Content Placeholder 3"/>
          <p:cNvSpPr>
            <a:spLocks noGrp="1"/>
          </p:cNvSpPr>
          <p:nvPr>
            <p:ph sz="half" idx="2"/>
          </p:nvPr>
        </p:nvSpPr>
        <p:spPr/>
        <p:txBody>
          <a:bodyPr>
            <a:normAutofit/>
          </a:bodyPr>
          <a:lstStyle/>
          <a:p>
            <a:r>
              <a:rPr lang="en-US" dirty="0"/>
              <a:t>Split large numbers of images into smaller groups</a:t>
            </a:r>
          </a:p>
          <a:p>
            <a:r>
              <a:rPr lang="en-US" dirty="0"/>
              <a:t>Run </a:t>
            </a:r>
            <a:r>
              <a:rPr lang="en-US" dirty="0" err="1"/>
              <a:t>OpenSfM</a:t>
            </a:r>
            <a:r>
              <a:rPr lang="en-US" dirty="0"/>
              <a:t> reconstruction on each subgroup</a:t>
            </a:r>
          </a:p>
          <a:p>
            <a:r>
              <a:rPr lang="en-US" dirty="0"/>
              <a:t>Align and transform those groups to each other using matching features between the groups</a:t>
            </a:r>
          </a:p>
        </p:txBody>
      </p:sp>
    </p:spTree>
    <p:extLst>
      <p:ext uri="{BB962C8B-B14F-4D97-AF65-F5344CB8AC3E}">
        <p14:creationId xmlns:p14="http://schemas.microsoft.com/office/powerpoint/2010/main" val="6404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a:ext>
            </a:extLst>
          </a:blip>
          <a:srcRect r="782"/>
          <a:stretch/>
        </p:blipFill>
        <p:spPr>
          <a:xfrm>
            <a:off x="1191075" y="960713"/>
            <a:ext cx="7732792" cy="5897287"/>
          </a:xfrm>
          <a:prstGeom prst="rect">
            <a:avLst/>
          </a:prstGeom>
        </p:spPr>
      </p:pic>
      <p:sp>
        <p:nvSpPr>
          <p:cNvPr id="2" name="Title 1"/>
          <p:cNvSpPr>
            <a:spLocks noGrp="1"/>
          </p:cNvSpPr>
          <p:nvPr>
            <p:ph type="title"/>
          </p:nvPr>
        </p:nvSpPr>
        <p:spPr>
          <a:xfrm>
            <a:off x="196070" y="0"/>
            <a:ext cx="9853863" cy="1325563"/>
          </a:xfrm>
        </p:spPr>
        <p:txBody>
          <a:bodyPr/>
          <a:lstStyle/>
          <a:p>
            <a:r>
              <a:rPr lang="en-US" dirty="0"/>
              <a:t>Scalability with consistency</a:t>
            </a:r>
          </a:p>
        </p:txBody>
      </p:sp>
    </p:spTree>
    <p:extLst>
      <p:ext uri="{BB962C8B-B14F-4D97-AF65-F5344CB8AC3E}">
        <p14:creationId xmlns:p14="http://schemas.microsoft.com/office/powerpoint/2010/main" val="206473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580E73-76B5-4180-8835-311397394CFC}"/>
              </a:ext>
            </a:extLst>
          </p:cNvPr>
          <p:cNvSpPr>
            <a:spLocks noGrp="1"/>
          </p:cNvSpPr>
          <p:nvPr>
            <p:ph type="title"/>
          </p:nvPr>
        </p:nvSpPr>
        <p:spPr>
          <a:xfrm>
            <a:off x="1524000" y="189121"/>
            <a:ext cx="9829800" cy="1325563"/>
          </a:xfrm>
        </p:spPr>
        <p:txBody>
          <a:bodyPr/>
          <a:lstStyle/>
          <a:p>
            <a:r>
              <a:rPr lang="en-US" dirty="0"/>
              <a:t>Compounding Z error across large landscape</a:t>
            </a:r>
          </a:p>
        </p:txBody>
      </p:sp>
      <p:pic>
        <p:nvPicPr>
          <p:cNvPr id="4" name="Picture 3">
            <a:extLst>
              <a:ext uri="{FF2B5EF4-FFF2-40B4-BE49-F238E27FC236}">
                <a16:creationId xmlns:a16="http://schemas.microsoft.com/office/drawing/2014/main" xmlns="" id="{36CE74C1-A01F-4CC5-BBEC-4675AE94D288}"/>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0" y="1546768"/>
            <a:ext cx="12107668" cy="4182979"/>
          </a:xfrm>
          <a:prstGeom prst="rect">
            <a:avLst/>
          </a:prstGeom>
        </p:spPr>
      </p:pic>
    </p:spTree>
    <p:extLst>
      <p:ext uri="{BB962C8B-B14F-4D97-AF65-F5344CB8AC3E}">
        <p14:creationId xmlns:p14="http://schemas.microsoft.com/office/powerpoint/2010/main" val="2666238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580E73-76B5-4180-8835-311397394CFC}"/>
              </a:ext>
            </a:extLst>
          </p:cNvPr>
          <p:cNvSpPr>
            <a:spLocks noGrp="1"/>
          </p:cNvSpPr>
          <p:nvPr>
            <p:ph type="title"/>
          </p:nvPr>
        </p:nvSpPr>
        <p:spPr>
          <a:xfrm>
            <a:off x="1499936" y="164600"/>
            <a:ext cx="9853863" cy="1325563"/>
          </a:xfrm>
        </p:spPr>
        <p:txBody>
          <a:bodyPr/>
          <a:lstStyle/>
          <a:p>
            <a:r>
              <a:rPr lang="en-US" dirty="0"/>
              <a:t>Corrected Z error across large landscape</a:t>
            </a:r>
          </a:p>
        </p:txBody>
      </p:sp>
      <p:pic>
        <p:nvPicPr>
          <p:cNvPr id="3" name="Picture 2">
            <a:extLst>
              <a:ext uri="{FF2B5EF4-FFF2-40B4-BE49-F238E27FC236}">
                <a16:creationId xmlns:a16="http://schemas.microsoft.com/office/drawing/2014/main" xmlns="" id="{18BE1537-758E-4F10-9982-6E853662DE32}"/>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9540" y="2389239"/>
            <a:ext cx="12172920" cy="2079522"/>
          </a:xfrm>
          <a:prstGeom prst="rect">
            <a:avLst/>
          </a:prstGeom>
        </p:spPr>
      </p:pic>
    </p:spTree>
    <p:extLst>
      <p:ext uri="{BB962C8B-B14F-4D97-AF65-F5344CB8AC3E}">
        <p14:creationId xmlns:p14="http://schemas.microsoft.com/office/powerpoint/2010/main" val="365812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improvements</a:t>
            </a:r>
            <a:endParaRPr lang="en-US" baseline="30000" dirty="0"/>
          </a:p>
        </p:txBody>
      </p:sp>
      <p:pic>
        <p:nvPicPr>
          <p:cNvPr id="4" name="Content Placeholder 3"/>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457198" y="1779603"/>
            <a:ext cx="5073317" cy="3802447"/>
          </a:xfrm>
        </p:spPr>
      </p:pic>
      <p:sp>
        <p:nvSpPr>
          <p:cNvPr id="5" name="Content Placeholder 4"/>
          <p:cNvSpPr>
            <a:spLocks noGrp="1"/>
          </p:cNvSpPr>
          <p:nvPr>
            <p:ph sz="half" idx="2"/>
          </p:nvPr>
        </p:nvSpPr>
        <p:spPr>
          <a:xfrm>
            <a:off x="5670883" y="1825625"/>
            <a:ext cx="5871411" cy="4351338"/>
          </a:xfrm>
        </p:spPr>
        <p:txBody>
          <a:bodyPr/>
          <a:lstStyle/>
          <a:p>
            <a:r>
              <a:rPr lang="en-US" dirty="0"/>
              <a:t>Improve processor use </a:t>
            </a:r>
          </a:p>
          <a:p>
            <a:pPr lvl="1"/>
            <a:r>
              <a:rPr lang="en-US" dirty="0"/>
              <a:t>Cascade Hashing</a:t>
            </a:r>
            <a:r>
              <a:rPr lang="en-US" baseline="30000" dirty="0"/>
              <a:t>1</a:t>
            </a:r>
            <a:r>
              <a:rPr lang="en-US" dirty="0"/>
              <a:t> matching </a:t>
            </a:r>
          </a:p>
          <a:p>
            <a:pPr marL="914400" lvl="2" indent="0">
              <a:buNone/>
            </a:pPr>
            <a:r>
              <a:rPr lang="en-US" dirty="0"/>
              <a:t>or</a:t>
            </a:r>
          </a:p>
          <a:p>
            <a:pPr lvl="1"/>
            <a:r>
              <a:rPr lang="en-US" dirty="0"/>
              <a:t>Bag of Words</a:t>
            </a:r>
            <a:r>
              <a:rPr lang="en-US" baseline="30000" dirty="0"/>
              <a:t>2</a:t>
            </a:r>
          </a:p>
          <a:p>
            <a:r>
              <a:rPr lang="en-US" dirty="0"/>
              <a:t>Improved Memory Use:</a:t>
            </a:r>
          </a:p>
          <a:p>
            <a:pPr lvl="1"/>
            <a:r>
              <a:rPr lang="en-US" dirty="0"/>
              <a:t>Improved correspondence graph data structures</a:t>
            </a:r>
          </a:p>
          <a:p>
            <a:pPr lvl="1"/>
            <a:r>
              <a:rPr lang="en-US" dirty="0"/>
              <a:t>SLAM-like pose-graph methods for global adjustment of camera position</a:t>
            </a:r>
          </a:p>
          <a:p>
            <a:endParaRPr lang="en-US" dirty="0"/>
          </a:p>
          <a:p>
            <a:endParaRPr lang="en-US" dirty="0"/>
          </a:p>
        </p:txBody>
      </p:sp>
      <p:sp>
        <p:nvSpPr>
          <p:cNvPr id="6" name="Rectangle 5"/>
          <p:cNvSpPr/>
          <p:nvPr/>
        </p:nvSpPr>
        <p:spPr>
          <a:xfrm>
            <a:off x="815054" y="5846544"/>
            <a:ext cx="9571290" cy="646331"/>
          </a:xfrm>
          <a:prstGeom prst="rect">
            <a:avLst/>
          </a:prstGeom>
        </p:spPr>
        <p:txBody>
          <a:bodyPr wrap="square">
            <a:spAutoFit/>
          </a:bodyPr>
          <a:lstStyle/>
          <a:p>
            <a:r>
              <a:rPr lang="en-US" sz="1200" dirty="0"/>
              <a:t>[1] Jian Cheng, Cong </a:t>
            </a:r>
            <a:r>
              <a:rPr lang="en-US" sz="1200" dirty="0" err="1"/>
              <a:t>Leng</a:t>
            </a:r>
            <a:r>
              <a:rPr lang="en-US" sz="1200" dirty="0"/>
              <a:t>, </a:t>
            </a:r>
            <a:r>
              <a:rPr lang="en-US" sz="1200" dirty="0" err="1"/>
              <a:t>Jiaxiang</a:t>
            </a:r>
            <a:r>
              <a:rPr lang="en-US" sz="1200" dirty="0"/>
              <a:t> Wu, Hainan Cui, </a:t>
            </a:r>
            <a:r>
              <a:rPr lang="en-US" sz="1200" dirty="0" err="1"/>
              <a:t>Hanqing</a:t>
            </a:r>
            <a:r>
              <a:rPr lang="en-US" sz="1200" dirty="0"/>
              <a:t> Lu; The IEEE Conference on Computer Vision and Pattern Recognition (CVPR), 2014, pp. 1-8 </a:t>
            </a:r>
          </a:p>
          <a:p>
            <a:r>
              <a:rPr lang="en-US" sz="1200" dirty="0"/>
              <a:t>[2] Michal </a:t>
            </a:r>
            <a:r>
              <a:rPr lang="en-US" sz="1200" dirty="0" err="1"/>
              <a:t>Havlena</a:t>
            </a:r>
            <a:r>
              <a:rPr lang="en-US" sz="1200" dirty="0"/>
              <a:t>, Konrad Schindler; </a:t>
            </a:r>
            <a:r>
              <a:rPr lang="en-US" sz="1200" dirty="0" err="1"/>
              <a:t>VocMatch</a:t>
            </a:r>
            <a:r>
              <a:rPr lang="en-US" sz="1200" dirty="0"/>
              <a:t>: Efficient Multiview Correspondence for Structure from Motion; Institute of Geodesy and Photogrammetry, ETH Zurich, Switzerland</a:t>
            </a:r>
          </a:p>
        </p:txBody>
      </p:sp>
      <p:cxnSp>
        <p:nvCxnSpPr>
          <p:cNvPr id="8" name="Straight Connector 7"/>
          <p:cNvCxnSpPr/>
          <p:nvPr/>
        </p:nvCxnSpPr>
        <p:spPr>
          <a:xfrm>
            <a:off x="991312" y="5879506"/>
            <a:ext cx="102464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249" r="996" b="1"/>
          <a:stretch/>
        </p:blipFill>
        <p:spPr>
          <a:xfrm>
            <a:off x="20" y="2697480"/>
            <a:ext cx="4573014" cy="416052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77" r="9545" b="3"/>
          <a:stretch/>
        </p:blipFill>
        <p:spPr>
          <a:xfrm>
            <a:off x="20" y="10"/>
            <a:ext cx="4089098" cy="281441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26286" r="21056" b="-3"/>
          <a:stretch/>
        </p:blipFill>
        <p:spPr>
          <a:xfrm>
            <a:off x="4718537" y="2697480"/>
            <a:ext cx="2835973" cy="4160520"/>
          </a:xfrm>
          <a:prstGeom prst="rect">
            <a:avLst/>
          </a:prstGeom>
        </p:spPr>
      </p:pic>
      <p:cxnSp>
        <p:nvCxnSpPr>
          <p:cNvPr id="14" name="Straight Connector 13">
            <a:extLst>
              <a:ext uri="{FF2B5EF4-FFF2-40B4-BE49-F238E27FC236}">
                <a16:creationId xmlns:a16="http://schemas.microsoft.com/office/drawing/2014/main" xmlns="" id="{0B8B7F17-2553-43AD-9A93-CBD3555A755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09850" y="4003046"/>
            <a:ext cx="292532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183929" y="961014"/>
            <a:ext cx="3367990" cy="2961599"/>
          </a:xfrm>
        </p:spPr>
        <p:txBody>
          <a:bodyPr vert="horz" lIns="91440" tIns="45720" rIns="91440" bIns="45720" rtlCol="0" anchor="b">
            <a:normAutofit/>
          </a:bodyPr>
          <a:lstStyle/>
          <a:p>
            <a:r>
              <a:rPr lang="en-US" sz="4700" kern="1200" dirty="0">
                <a:solidFill>
                  <a:schemeClr val="tx1"/>
                </a:solidFill>
                <a:latin typeface="+mj-lt"/>
                <a:ea typeface="+mj-ea"/>
                <a:cs typeface="+mj-cs"/>
              </a:rPr>
              <a:t>Sharing imagery using Web Services</a:t>
            </a:r>
          </a:p>
        </p:txBody>
      </p:sp>
    </p:spTree>
    <p:extLst>
      <p:ext uri="{BB962C8B-B14F-4D97-AF65-F5344CB8AC3E}">
        <p14:creationId xmlns:p14="http://schemas.microsoft.com/office/powerpoint/2010/main" val="3146620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56861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250" y="322375"/>
            <a:ext cx="9893968" cy="1325563"/>
          </a:xfrm>
        </p:spPr>
        <p:txBody>
          <a:bodyPr/>
          <a:lstStyle/>
          <a:p>
            <a:r>
              <a:rPr lang="en-US" dirty="0" smtClean="0"/>
              <a:t>Supporting cast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50" y="1369486"/>
            <a:ext cx="4636168" cy="4548694"/>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566" y="750918"/>
            <a:ext cx="1659776" cy="1659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176" y="920659"/>
            <a:ext cx="2138042" cy="1601468"/>
          </a:xfrm>
          <a:prstGeom prst="rect">
            <a:avLst/>
          </a:prstGeom>
        </p:spPr>
      </p:pic>
      <p:sp>
        <p:nvSpPr>
          <p:cNvPr id="9" name="TextBox 8"/>
          <p:cNvSpPr txBox="1"/>
          <p:nvPr/>
        </p:nvSpPr>
        <p:spPr>
          <a:xfrm>
            <a:off x="5663154" y="2507644"/>
            <a:ext cx="1796716" cy="738664"/>
          </a:xfrm>
          <a:prstGeom prst="rect">
            <a:avLst/>
          </a:prstGeom>
          <a:noFill/>
        </p:spPr>
        <p:txBody>
          <a:bodyPr wrap="square" rtlCol="0">
            <a:spAutoFit/>
          </a:bodyPr>
          <a:lstStyle/>
          <a:p>
            <a:r>
              <a:rPr lang="en-US" sz="1400" dirty="0" smtClean="0"/>
              <a:t>Jed </a:t>
            </a:r>
            <a:r>
              <a:rPr lang="en-US" sz="1400" dirty="0" err="1" smtClean="0"/>
              <a:t>Sundwall</a:t>
            </a:r>
            <a:r>
              <a:rPr lang="en-US" sz="1400" dirty="0" smtClean="0"/>
              <a:t> Head of Open Data AWS</a:t>
            </a:r>
            <a:endParaRPr lang="en-US" sz="1400" dirty="0"/>
          </a:p>
        </p:txBody>
      </p:sp>
      <p:sp>
        <p:nvSpPr>
          <p:cNvPr id="10" name="TextBox 9"/>
          <p:cNvSpPr txBox="1"/>
          <p:nvPr/>
        </p:nvSpPr>
        <p:spPr>
          <a:xfrm>
            <a:off x="8011176" y="2671705"/>
            <a:ext cx="2545692" cy="584775"/>
          </a:xfrm>
          <a:prstGeom prst="rect">
            <a:avLst/>
          </a:prstGeom>
          <a:noFill/>
        </p:spPr>
        <p:txBody>
          <a:bodyPr wrap="square" rtlCol="0">
            <a:spAutoFit/>
          </a:bodyPr>
          <a:lstStyle/>
          <a:p>
            <a:r>
              <a:rPr lang="en-US" sz="1600" dirty="0" smtClean="0"/>
              <a:t>Brendan </a:t>
            </a:r>
            <a:r>
              <a:rPr lang="en-US" sz="1600" dirty="0" err="1" smtClean="0"/>
              <a:t>Bouffler</a:t>
            </a:r>
            <a:endParaRPr lang="en-US" sz="1600" dirty="0" smtClean="0"/>
          </a:p>
          <a:p>
            <a:r>
              <a:rPr lang="en-US" sz="1600" dirty="0" smtClean="0"/>
              <a:t>Supercomputer Man</a:t>
            </a:r>
            <a:endParaRPr lang="en-US" sz="1600" dirty="0"/>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1853" y="3501375"/>
            <a:ext cx="1543700" cy="1480593"/>
          </a:xfrm>
          <a:prstGeom prst="rect">
            <a:avLst/>
          </a:prstGeom>
        </p:spPr>
      </p:pic>
      <p:sp>
        <p:nvSpPr>
          <p:cNvPr id="13" name="TextBox 12"/>
          <p:cNvSpPr txBox="1"/>
          <p:nvPr/>
        </p:nvSpPr>
        <p:spPr>
          <a:xfrm>
            <a:off x="5709566" y="5237035"/>
            <a:ext cx="2997516" cy="1077218"/>
          </a:xfrm>
          <a:prstGeom prst="rect">
            <a:avLst/>
          </a:prstGeom>
          <a:noFill/>
        </p:spPr>
        <p:txBody>
          <a:bodyPr wrap="square" rtlCol="0">
            <a:spAutoFit/>
          </a:bodyPr>
          <a:lstStyle/>
          <a:p>
            <a:r>
              <a:rPr lang="en-US" sz="1600" dirty="0" smtClean="0"/>
              <a:t>Wil </a:t>
            </a:r>
            <a:r>
              <a:rPr lang="en-US" sz="1600" dirty="0" err="1" smtClean="0"/>
              <a:t>Mayers</a:t>
            </a:r>
            <a:endParaRPr lang="en-US" sz="1600" dirty="0" smtClean="0"/>
          </a:p>
          <a:p>
            <a:r>
              <a:rPr lang="en-US" sz="1600" dirty="0" smtClean="0"/>
              <a:t>CTO </a:t>
            </a:r>
            <a:r>
              <a:rPr lang="en-US" sz="1600" dirty="0" err="1" smtClean="0"/>
              <a:t>Alces</a:t>
            </a:r>
            <a:endParaRPr lang="en-US" sz="1600" dirty="0" smtClean="0"/>
          </a:p>
          <a:p>
            <a:r>
              <a:rPr lang="en-US" sz="1600" dirty="0" smtClean="0"/>
              <a:t>Another </a:t>
            </a:r>
            <a:r>
              <a:rPr lang="en-US" sz="1600" dirty="0" err="1" smtClean="0"/>
              <a:t>SuperComputer</a:t>
            </a:r>
            <a:r>
              <a:rPr lang="en-US" sz="1600" dirty="0" smtClean="0"/>
              <a:t> Guy</a:t>
            </a:r>
            <a:endParaRPr lang="en-US" sz="1600" dirty="0"/>
          </a:p>
        </p:txBody>
      </p:sp>
      <p:pic>
        <p:nvPicPr>
          <p:cNvPr id="16" name="Picture 15"/>
          <p:cNvPicPr>
            <a:picLocks noChangeAspect="1"/>
          </p:cNvPicPr>
          <p:nvPr/>
        </p:nvPicPr>
        <p:blipFill>
          <a:blip r:embed="rId7"/>
          <a:stretch>
            <a:fillRect/>
          </a:stretch>
        </p:blipFill>
        <p:spPr>
          <a:xfrm>
            <a:off x="8011176" y="3511547"/>
            <a:ext cx="1775751" cy="1775751"/>
          </a:xfrm>
          <a:prstGeom prst="rect">
            <a:avLst/>
          </a:prstGeom>
        </p:spPr>
      </p:pic>
    </p:spTree>
    <p:extLst>
      <p:ext uri="{BB962C8B-B14F-4D97-AF65-F5344CB8AC3E}">
        <p14:creationId xmlns:p14="http://schemas.microsoft.com/office/powerpoint/2010/main" val="107487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xmlns=""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3097"/>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655320" y="365125"/>
            <a:ext cx="5120114" cy="1692794"/>
          </a:xfrm>
        </p:spPr>
        <p:txBody>
          <a:bodyPr vert="horz" lIns="91440" tIns="45720" rIns="91440" bIns="45720" rtlCol="0" anchor="ctr">
            <a:normAutofit/>
          </a:bodyPr>
          <a:lstStyle/>
          <a:p>
            <a:r>
              <a:rPr lang="en-US" dirty="0">
                <a:solidFill>
                  <a:schemeClr val="tx1"/>
                </a:solidFill>
                <a:latin typeface="+mj-lt"/>
              </a:rPr>
              <a:t>Going forward</a:t>
            </a:r>
          </a:p>
        </p:txBody>
      </p:sp>
      <p:sp>
        <p:nvSpPr>
          <p:cNvPr id="5" name="TextBox 4"/>
          <p:cNvSpPr txBox="1"/>
          <p:nvPr/>
        </p:nvSpPr>
        <p:spPr>
          <a:xfrm>
            <a:off x="655321" y="2575034"/>
            <a:ext cx="5433245" cy="34622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smtClean="0"/>
              <a:t>But why bother?</a:t>
            </a: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Its all totally </a:t>
            </a:r>
            <a:r>
              <a:rPr lang="en-US" sz="2400" dirty="0" smtClean="0"/>
              <a:t>worthless !</a:t>
            </a: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We are simply </a:t>
            </a:r>
            <a:r>
              <a:rPr lang="en-US" sz="2400" dirty="0" smtClean="0"/>
              <a:t>crunching </a:t>
            </a:r>
            <a:r>
              <a:rPr lang="en-US" sz="2400" dirty="0"/>
              <a:t>more big data , </a:t>
            </a:r>
            <a:r>
              <a:rPr lang="en-US" sz="2400" dirty="0" smtClean="0"/>
              <a:t>what’s </a:t>
            </a:r>
            <a:r>
              <a:rPr lang="en-US" sz="2400" dirty="0"/>
              <a:t>the purpose and where are we </a:t>
            </a:r>
            <a:r>
              <a:rPr lang="en-US" sz="2400" dirty="0" smtClean="0"/>
              <a:t>going!</a:t>
            </a:r>
            <a:endParaRPr lang="en-US" sz="2400" dirty="0"/>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endParaRPr lang="en-US" sz="1300" dirty="0"/>
          </a:p>
        </p:txBody>
      </p:sp>
    </p:spTree>
    <p:extLst>
      <p:ext uri="{BB962C8B-B14F-4D97-AF65-F5344CB8AC3E}">
        <p14:creationId xmlns:p14="http://schemas.microsoft.com/office/powerpoint/2010/main" val="2216908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168"/>
            <a:ext cx="9893968" cy="1325563"/>
          </a:xfrm>
        </p:spPr>
        <p:txBody>
          <a:bodyPr/>
          <a:lstStyle/>
          <a:p>
            <a:r>
              <a:rPr lang="en-US" dirty="0" smtClean="0"/>
              <a:t>The new paradigm is</a:t>
            </a:r>
            <a:r>
              <a:rPr lang="is-IS" dirty="0" smtClean="0"/>
              <a:t>…</a:t>
            </a:r>
            <a:endParaRPr lang="en-US" dirty="0"/>
          </a:p>
        </p:txBody>
      </p:sp>
      <p:sp>
        <p:nvSpPr>
          <p:cNvPr id="3" name="Content Placeholder 2"/>
          <p:cNvSpPr>
            <a:spLocks noGrp="1"/>
          </p:cNvSpPr>
          <p:nvPr>
            <p:ph idx="1"/>
          </p:nvPr>
        </p:nvSpPr>
        <p:spPr/>
        <p:txBody>
          <a:bodyPr/>
          <a:lstStyle/>
          <a:p>
            <a:r>
              <a:rPr lang="en-US" dirty="0" smtClean="0"/>
              <a:t>Business Analytics powered by Geospatial data and Remote Sensing data</a:t>
            </a:r>
          </a:p>
          <a:p>
            <a:endParaRPr lang="en-US" dirty="0"/>
          </a:p>
          <a:p>
            <a:r>
              <a:rPr lang="en-US" dirty="0" smtClean="0"/>
              <a:t>Clear drains = no flooding = no cholera = safe population</a:t>
            </a:r>
            <a:endParaRPr lang="en-US" dirty="0"/>
          </a:p>
        </p:txBody>
      </p:sp>
    </p:spTree>
    <p:extLst>
      <p:ext uri="{BB962C8B-B14F-4D97-AF65-F5344CB8AC3E}">
        <p14:creationId xmlns:p14="http://schemas.microsoft.com/office/powerpoint/2010/main" val="184517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3556"/>
          <a:stretch/>
        </p:blipFill>
        <p:spPr>
          <a:xfrm>
            <a:off x="20" y="10"/>
            <a:ext cx="12191980" cy="6857990"/>
          </a:xfrm>
          <a:prstGeom prst="rect">
            <a:avLst/>
          </a:prstGeom>
        </p:spPr>
      </p:pic>
    </p:spTree>
    <p:extLst>
      <p:ext uri="{BB962C8B-B14F-4D97-AF65-F5344CB8AC3E}">
        <p14:creationId xmlns:p14="http://schemas.microsoft.com/office/powerpoint/2010/main" val="2169492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37" t="9091" r="31188"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xmlns=""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en-US" sz="4000"/>
              <a:t>The Old Paradigm of Drones</a:t>
            </a:r>
          </a:p>
        </p:txBody>
      </p:sp>
      <p:sp>
        <p:nvSpPr>
          <p:cNvPr id="3" name="Content Placeholder 2"/>
          <p:cNvSpPr>
            <a:spLocks noGrp="1"/>
          </p:cNvSpPr>
          <p:nvPr>
            <p:ph idx="1"/>
          </p:nvPr>
        </p:nvSpPr>
        <p:spPr>
          <a:xfrm>
            <a:off x="594110" y="2121763"/>
            <a:ext cx="5235490" cy="3773010"/>
          </a:xfrm>
        </p:spPr>
        <p:txBody>
          <a:bodyPr>
            <a:normAutofit/>
          </a:bodyPr>
          <a:lstStyle/>
          <a:p>
            <a:r>
              <a:rPr lang="en-US" sz="2400"/>
              <a:t>The Image of drones was bad ! But this just isn’t the reality now</a:t>
            </a:r>
          </a:p>
        </p:txBody>
      </p:sp>
    </p:spTree>
    <p:extLst>
      <p:ext uri="{BB962C8B-B14F-4D97-AF65-F5344CB8AC3E}">
        <p14:creationId xmlns:p14="http://schemas.microsoft.com/office/powerpoint/2010/main" val="3030896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1778"/>
          <a:stretch/>
        </p:blipFill>
        <p:spPr>
          <a:xfrm>
            <a:off x="20" y="10"/>
            <a:ext cx="12191980" cy="6857990"/>
          </a:xfrm>
          <a:prstGeom prst="rect">
            <a:avLst/>
          </a:prstGeom>
        </p:spPr>
      </p:pic>
      <p:sp>
        <p:nvSpPr>
          <p:cNvPr id="9" name="Freeform 5">
            <a:extLst>
              <a:ext uri="{FF2B5EF4-FFF2-40B4-BE49-F238E27FC236}">
                <a16:creationId xmlns:a16="http://schemas.microsoft.com/office/drawing/2014/main" xmlns=""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xmlns=""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100">
                <a:solidFill>
                  <a:schemeClr val="tx1"/>
                </a:solidFill>
                <a:latin typeface="+mj-lt"/>
              </a:rPr>
              <a:t>The New Paradigm of  Drones /UAVs/ UAS</a:t>
            </a:r>
          </a:p>
        </p:txBody>
      </p:sp>
    </p:spTree>
    <p:extLst>
      <p:ext uri="{BB962C8B-B14F-4D97-AF65-F5344CB8AC3E}">
        <p14:creationId xmlns:p14="http://schemas.microsoft.com/office/powerpoint/2010/main" val="1374052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53822" y="1229341"/>
            <a:ext cx="6553545" cy="4407259"/>
          </a:xfrm>
          <a:prstGeom prst="rect">
            <a:avLst/>
          </a:prstGeom>
        </p:spPr>
      </p:pic>
      <p:sp>
        <p:nvSpPr>
          <p:cNvPr id="16" name="Rectangle 15">
            <a:extLst>
              <a:ext uri="{FF2B5EF4-FFF2-40B4-BE49-F238E27FC236}">
                <a16:creationId xmlns:a16="http://schemas.microsoft.com/office/drawing/2014/main" xmlns=""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xmlns=""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100" kern="1200">
                <a:solidFill>
                  <a:schemeClr val="bg1"/>
                </a:solidFill>
                <a:latin typeface="+mj-lt"/>
                <a:ea typeface="+mj-ea"/>
                <a:cs typeface="+mj-cs"/>
              </a:rPr>
              <a:t>The Old Paradigm of software and processing</a:t>
            </a:r>
          </a:p>
        </p:txBody>
      </p:sp>
    </p:spTree>
    <p:extLst>
      <p:ext uri="{BB962C8B-B14F-4D97-AF65-F5344CB8AC3E}">
        <p14:creationId xmlns:p14="http://schemas.microsoft.com/office/powerpoint/2010/main" val="2878829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31378" r="7508" b="-1"/>
          <a:stretch/>
        </p:blipFill>
        <p:spPr>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2" name="Straight Arrow Connector 11">
            <a:extLst>
              <a:ext uri="{FF2B5EF4-FFF2-40B4-BE49-F238E27FC236}">
                <a16:creationId xmlns:a16="http://schemas.microsoft.com/office/drawing/2014/main" xmlns=""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55320" y="2631125"/>
            <a:ext cx="4983480" cy="2397443"/>
          </a:xfrm>
        </p:spPr>
        <p:txBody>
          <a:bodyPr vert="horz" lIns="91440" tIns="45720" rIns="91440" bIns="45720" rtlCol="0" anchor="t">
            <a:normAutofit/>
          </a:bodyPr>
          <a:lstStyle/>
          <a:p>
            <a:r>
              <a:rPr lang="en-US" sz="4200" dirty="0">
                <a:solidFill>
                  <a:schemeClr val="tx1"/>
                </a:solidFill>
                <a:latin typeface="+mj-lt"/>
              </a:rPr>
              <a:t>The New Paradigm of software </a:t>
            </a:r>
            <a:r>
              <a:rPr lang="en-US" sz="4200">
                <a:solidFill>
                  <a:schemeClr val="tx1"/>
                </a:solidFill>
                <a:latin typeface="+mj-lt"/>
              </a:rPr>
              <a:t>and processing</a:t>
            </a:r>
          </a:p>
        </p:txBody>
      </p:sp>
    </p:spTree>
    <p:extLst>
      <p:ext uri="{BB962C8B-B14F-4D97-AF65-F5344CB8AC3E}">
        <p14:creationId xmlns:p14="http://schemas.microsoft.com/office/powerpoint/2010/main" val="299033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07134" cy="1325563"/>
          </a:xfrm>
        </p:spPr>
        <p:txBody>
          <a:bodyPr/>
          <a:lstStyle/>
          <a:p>
            <a:r>
              <a:rPr lang="en-US" dirty="0" smtClean="0"/>
              <a:t>The challenge in Dar </a:t>
            </a:r>
            <a:r>
              <a:rPr lang="en-US" dirty="0" err="1" smtClean="0"/>
              <a:t>Es</a:t>
            </a:r>
            <a:r>
              <a:rPr lang="en-US" dirty="0" smtClean="0"/>
              <a:t> Salaam and Zanzibar, Tanzania</a:t>
            </a:r>
            <a:endParaRPr lang="en-US" dirty="0"/>
          </a:p>
        </p:txBody>
      </p:sp>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133" y="2131377"/>
            <a:ext cx="5122334" cy="10756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134" y="2131377"/>
            <a:ext cx="3251200" cy="3251200"/>
          </a:xfrm>
          <a:prstGeom prst="rect">
            <a:avLst/>
          </a:prstGeom>
        </p:spPr>
      </p:pic>
      <p:sp>
        <p:nvSpPr>
          <p:cNvPr id="9" name="TextBox 8"/>
          <p:cNvSpPr txBox="1"/>
          <p:nvPr/>
        </p:nvSpPr>
        <p:spPr>
          <a:xfrm>
            <a:off x="1109133" y="3577389"/>
            <a:ext cx="5772930" cy="3416320"/>
          </a:xfrm>
          <a:prstGeom prst="rect">
            <a:avLst/>
          </a:prstGeom>
          <a:noFill/>
        </p:spPr>
        <p:txBody>
          <a:bodyPr wrap="square" rtlCol="0">
            <a:spAutoFit/>
          </a:bodyPr>
          <a:lstStyle/>
          <a:p>
            <a:pPr marL="285750" indent="-285750">
              <a:buFont typeface="Arial" charset="0"/>
              <a:buChar char="•"/>
            </a:pPr>
            <a:r>
              <a:rPr lang="en-US" dirty="0" smtClean="0"/>
              <a:t>300,000+ UAV images</a:t>
            </a:r>
          </a:p>
          <a:p>
            <a:pPr marL="285750" indent="-285750">
              <a:buFont typeface="Arial" charset="0"/>
              <a:buChar char="•"/>
            </a:pPr>
            <a:endParaRPr lang="en-US" dirty="0"/>
          </a:p>
          <a:p>
            <a:pPr marL="285750" indent="-285750">
              <a:buFont typeface="Arial" charset="0"/>
              <a:buChar char="•"/>
            </a:pPr>
            <a:r>
              <a:rPr lang="en-US" dirty="0" smtClean="0"/>
              <a:t>Use of UAV for survey and imagery is seen as both cost effective, and engaging with the community</a:t>
            </a:r>
          </a:p>
          <a:p>
            <a:pPr marL="285750" indent="-285750">
              <a:buFont typeface="Arial" charset="0"/>
              <a:buChar char="•"/>
            </a:pPr>
            <a:endParaRPr lang="en-US" dirty="0"/>
          </a:p>
          <a:p>
            <a:pPr marL="285750" indent="-285750">
              <a:buFont typeface="Arial" charset="0"/>
              <a:buChar char="•"/>
            </a:pPr>
            <a:r>
              <a:rPr lang="en-US" dirty="0" smtClean="0"/>
              <a:t>How to upload , process, and output TB’s of high resolution imagery</a:t>
            </a:r>
          </a:p>
          <a:p>
            <a:pPr marL="285750" indent="-285750">
              <a:buFont typeface="Arial" charset="0"/>
              <a:buChar char="•"/>
            </a:pPr>
            <a:endParaRPr lang="en-US" dirty="0"/>
          </a:p>
          <a:p>
            <a:pPr marL="285750" indent="-285750">
              <a:buFont typeface="Arial" charset="0"/>
              <a:buChar char="•"/>
            </a:pPr>
            <a:endParaRPr lang="en-US" dirty="0" smtClean="0"/>
          </a:p>
          <a:p>
            <a:endParaRPr lang="en-US" dirty="0"/>
          </a:p>
          <a:p>
            <a:endParaRPr lang="en-US" dirty="0"/>
          </a:p>
        </p:txBody>
      </p:sp>
    </p:spTree>
    <p:extLst>
      <p:ext uri="{BB962C8B-B14F-4D97-AF65-F5344CB8AC3E}">
        <p14:creationId xmlns:p14="http://schemas.microsoft.com/office/powerpoint/2010/main" val="1023657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5549893-C856-4A4A-AF03-08BEC0D1F54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665" y="778932"/>
            <a:ext cx="4125191" cy="5500255"/>
          </a:xfrm>
          <a:prstGeom prst="rect">
            <a:avLst/>
          </a:prstGeom>
        </p:spPr>
      </p:pic>
      <p:pic>
        <p:nvPicPr>
          <p:cNvPr id="7" name="Picture 6">
            <a:extLst>
              <a:ext uri="{FF2B5EF4-FFF2-40B4-BE49-F238E27FC236}">
                <a16:creationId xmlns:a16="http://schemas.microsoft.com/office/drawing/2014/main" xmlns="" id="{FDBAEE97-3561-4AB7-9DB4-AC7045111C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10572" y="778932"/>
            <a:ext cx="4125191" cy="5500255"/>
          </a:xfrm>
          <a:prstGeom prst="rect">
            <a:avLst/>
          </a:prstGeom>
        </p:spPr>
      </p:pic>
    </p:spTree>
    <p:extLst>
      <p:ext uri="{BB962C8B-B14F-4D97-AF65-F5344CB8AC3E}">
        <p14:creationId xmlns:p14="http://schemas.microsoft.com/office/powerpoint/2010/main" val="595922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New: Sterling Geo">
      <a:dk1>
        <a:srgbClr val="3D3B41"/>
      </a:dk1>
      <a:lt1>
        <a:srgbClr val="FFFFFF"/>
      </a:lt1>
      <a:dk2>
        <a:srgbClr val="3D3B41"/>
      </a:dk2>
      <a:lt2>
        <a:srgbClr val="EFEEEE"/>
      </a:lt2>
      <a:accent1>
        <a:srgbClr val="95C11F"/>
      </a:accent1>
      <a:accent2>
        <a:srgbClr val="EFEEEE"/>
      </a:accent2>
      <a:accent3>
        <a:srgbClr val="3D3B41"/>
      </a:accent3>
      <a:accent4>
        <a:srgbClr val="1AA8A9"/>
      </a:accent4>
      <a:accent5>
        <a:srgbClr val="44546A"/>
      </a:accent5>
      <a:accent6>
        <a:srgbClr val="757070"/>
      </a:accent6>
      <a:hlink>
        <a:srgbClr val="95C11F"/>
      </a:hlink>
      <a:folHlink>
        <a:srgbClr val="95C11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8324</TotalTime>
  <Words>721</Words>
  <Application>Microsoft Macintosh PowerPoint</Application>
  <PresentationFormat>Widescreen</PresentationFormat>
  <Paragraphs>130</Paragraphs>
  <Slides>29</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Century Gothic</vt:lpstr>
      <vt:lpstr>Arial</vt:lpstr>
      <vt:lpstr>Office Theme</vt:lpstr>
      <vt:lpstr>PowerPoint Presentation</vt:lpstr>
      <vt:lpstr>PowerPoint Presentation</vt:lpstr>
      <vt:lpstr>PowerPoint Presentation</vt:lpstr>
      <vt:lpstr>The Old Paradigm of Drones</vt:lpstr>
      <vt:lpstr>The New Paradigm of  Drones /UAVs/ UAS</vt:lpstr>
      <vt:lpstr>The Old Paradigm of software and processing</vt:lpstr>
      <vt:lpstr>The New Paradigm of software and processing</vt:lpstr>
      <vt:lpstr>The challenge in Dar Es Salaam and Zanzibar, Tanzania</vt:lpstr>
      <vt:lpstr>PowerPoint Presentation</vt:lpstr>
      <vt:lpstr>Witnessing the challenge 1st hand</vt:lpstr>
      <vt:lpstr>PowerPoint Presentation</vt:lpstr>
      <vt:lpstr>PowerPoint Presentation</vt:lpstr>
      <vt:lpstr>Formulating a solution</vt:lpstr>
      <vt:lpstr>Formulating a solution</vt:lpstr>
      <vt:lpstr>Origins</vt:lpstr>
      <vt:lpstr>Purposes</vt:lpstr>
      <vt:lpstr>Photogrammetric Process</vt:lpstr>
      <vt:lpstr>Usage</vt:lpstr>
      <vt:lpstr>Future of photogrammetry processing</vt:lpstr>
      <vt:lpstr>Scalability</vt:lpstr>
      <vt:lpstr>Scalability with consistency</vt:lpstr>
      <vt:lpstr>Compounding Z error across large landscape</vt:lpstr>
      <vt:lpstr>Corrected Z error across large landscape</vt:lpstr>
      <vt:lpstr>Performance improvements</vt:lpstr>
      <vt:lpstr>Sharing imagery using Web Services</vt:lpstr>
      <vt:lpstr>PowerPoint Presentation</vt:lpstr>
      <vt:lpstr>Supporting cast</vt:lpstr>
      <vt:lpstr>Going forward</vt:lpstr>
      <vt:lpstr>The new paradigm is…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Sterling Geo</dc:title>
  <dc:creator>Anisha Chauhan</dc:creator>
  <cp:lastModifiedBy>Phil Cooper</cp:lastModifiedBy>
  <cp:revision>326</cp:revision>
  <cp:lastPrinted>2017-10-18T08:26:30Z</cp:lastPrinted>
  <dcterms:created xsi:type="dcterms:W3CDTF">2017-01-03T15:16:20Z</dcterms:created>
  <dcterms:modified xsi:type="dcterms:W3CDTF">2017-11-08T13:35:03Z</dcterms:modified>
</cp:coreProperties>
</file>